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slideLayout" Target="../slideLayouts/slideLayout6.xml"/><Relationship Id="rId2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2136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Shopping Behavior Analysis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7015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3,900 transactions to uncover spending patterns, product preferences, and strategic growth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1000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Recommendations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230404"/>
            <a:ext cx="3664744" cy="2083594"/>
          </a:xfrm>
          <a:prstGeom prst="roundRect">
            <a:avLst>
              <a:gd name="adj" fmla="val 2612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6483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 Subscriptions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990856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the 2,847 non-subscribers.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230404"/>
            <a:ext cx="3664863" cy="2083594"/>
          </a:xfrm>
          <a:prstGeom prst="roundRect">
            <a:avLst>
              <a:gd name="adj" fmla="val 2612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46483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Loyalty Programs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406182" y="39908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solidify the "Loyal" segment.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0812"/>
            <a:ext cx="7556421" cy="1357789"/>
          </a:xfrm>
          <a:prstGeom prst="roundRect">
            <a:avLst>
              <a:gd name="adj" fmla="val 400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752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Marketing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514624" y="63012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060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at a Glance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3372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13617" y="43689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Purchases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489501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transactional records analyzed.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3372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755719" y="43689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5235893" y="489501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Demographics, purchase details, and behavior metrics.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3372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97822" y="43689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Locations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9677995" y="489501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 geographic reach across the dataset.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875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include age, gender, category, subscription status, and review ratings.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3491"/>
            <a:ext cx="914388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 &amp; Engineering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4467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data integrity through Python-based cleaning and transformation.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4093131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4419838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594146"/>
            <a:ext cx="328731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Cleaning &amp; Imputation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93790" y="512016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missing ratings using category medians.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4093131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216962" y="4419838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6"/>
          <p:cNvSpPr/>
          <p:nvPr/>
        </p:nvSpPr>
        <p:spPr>
          <a:xfrm>
            <a:off x="5216962" y="45941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Standardization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5216962" y="512016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snake_case naming and dropped redundant promo columns.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4093131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9640133" y="4419838"/>
            <a:ext cx="4196358" cy="3048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4" name="Text 9"/>
          <p:cNvSpPr/>
          <p:nvPr/>
        </p:nvSpPr>
        <p:spPr>
          <a:xfrm>
            <a:off x="9640133" y="459414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9640133" y="512016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503"/>
            <a:ext cx="7312462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&amp; Demographics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45437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5171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Gender Spending Gap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contribute significantly higher total revenue compared to female customers.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959096" y="4477703"/>
            <a:ext cx="4885015" cy="963811"/>
          </a:xfrm>
          <a:prstGeom prst="roundRect">
            <a:avLst>
              <a:gd name="adj" fmla="val 9884"/>
            </a:avLst>
          </a:prstGeom>
          <a:solidFill>
            <a:srgbClr val="D0C3E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10" y="4821793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6212" y="4761190"/>
            <a:ext cx="3921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$233,081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2580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Rated Products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1762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satisfaction leaders based on average review ratings.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380417"/>
            <a:ext cx="382667" cy="34016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30" y="2380417"/>
            <a:ext cx="382667" cy="34016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871" y="2380417"/>
            <a:ext cx="382667" cy="34016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12" y="2380417"/>
            <a:ext cx="382667" cy="340162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212" y="2380417"/>
            <a:ext cx="382667" cy="340162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552" y="2380417"/>
            <a:ext cx="382667" cy="340162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8590240" y="2439352"/>
            <a:ext cx="5619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3.86</a:t>
            </a:r>
            <a:endParaRPr lang="en-US" sz="2200" dirty="0"/>
          </a:p>
        </p:txBody>
      </p:sp>
      <p:sp>
        <p:nvSpPr>
          <p:cNvPr id="12" name="Text 3"/>
          <p:cNvSpPr/>
          <p:nvPr/>
        </p:nvSpPr>
        <p:spPr>
          <a:xfrm>
            <a:off x="6280190" y="295191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Gloves</a:t>
            </a:r>
            <a:endParaRPr lang="en-US" sz="2450" dirty="0"/>
          </a:p>
        </p:txBody>
      </p:sp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3795474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9530" y="3795474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8871" y="3795474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8212" y="3795474"/>
            <a:ext cx="382667" cy="340162"/>
          </a:xfrm>
          <a:prstGeom prst="rect">
            <a:avLst/>
          </a:prstGeom>
        </p:spPr>
      </p:pic>
      <p:pic>
        <p:nvPicPr>
          <p:cNvPr id="1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8212" y="3795474"/>
            <a:ext cx="382667" cy="340162"/>
          </a:xfrm>
          <a:prstGeom prst="rect">
            <a:avLst/>
          </a:prstGeom>
        </p:spPr>
      </p:pic>
      <p:pic>
        <p:nvPicPr>
          <p:cNvPr id="1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7552" y="3795474"/>
            <a:ext cx="382667" cy="340162"/>
          </a:xfrm>
          <a:prstGeom prst="rect">
            <a:avLst/>
          </a:prstGeom>
        </p:spPr>
      </p:pic>
      <p:sp>
        <p:nvSpPr>
          <p:cNvPr id="19" name="Text 4"/>
          <p:cNvSpPr/>
          <p:nvPr/>
        </p:nvSpPr>
        <p:spPr>
          <a:xfrm>
            <a:off x="8590240" y="3854410"/>
            <a:ext cx="5430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3.84</a:t>
            </a:r>
            <a:endParaRPr lang="en-US" sz="2200" dirty="0"/>
          </a:p>
        </p:txBody>
      </p:sp>
      <p:sp>
        <p:nvSpPr>
          <p:cNvPr id="20" name="Text 5"/>
          <p:cNvSpPr/>
          <p:nvPr/>
        </p:nvSpPr>
        <p:spPr>
          <a:xfrm>
            <a:off x="6280190" y="436697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Sandals</a:t>
            </a:r>
            <a:endParaRPr lang="en-US" sz="2450" dirty="0"/>
          </a:p>
        </p:txBody>
      </p:sp>
      <p:pic>
        <p:nvPicPr>
          <p:cNvPr id="2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0190" y="5210532"/>
            <a:ext cx="382667" cy="340162"/>
          </a:xfrm>
          <a:prstGeom prst="rect">
            <a:avLst/>
          </a:prstGeom>
        </p:spPr>
      </p:pic>
      <p:pic>
        <p:nvPicPr>
          <p:cNvPr id="2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9530" y="5210532"/>
            <a:ext cx="382667" cy="340162"/>
          </a:xfrm>
          <a:prstGeom prst="rect">
            <a:avLst/>
          </a:prstGeom>
        </p:spPr>
      </p:pic>
      <p:pic>
        <p:nvPicPr>
          <p:cNvPr id="2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8871" y="5210532"/>
            <a:ext cx="382667" cy="340162"/>
          </a:xfrm>
          <a:prstGeom prst="rect">
            <a:avLst/>
          </a:prstGeom>
        </p:spPr>
      </p:pic>
      <p:pic>
        <p:nvPicPr>
          <p:cNvPr id="2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8212" y="5210532"/>
            <a:ext cx="382667" cy="340162"/>
          </a:xfrm>
          <a:prstGeom prst="rect">
            <a:avLst/>
          </a:prstGeom>
        </p:spPr>
      </p:pic>
      <p:pic>
        <p:nvPicPr>
          <p:cNvPr id="2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8212" y="5210532"/>
            <a:ext cx="382667" cy="340162"/>
          </a:xfrm>
          <a:prstGeom prst="rect">
            <a:avLst/>
          </a:prstGeom>
        </p:spPr>
      </p:pic>
      <p:pic>
        <p:nvPicPr>
          <p:cNvPr id="2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37552" y="5210532"/>
            <a:ext cx="382667" cy="340162"/>
          </a:xfrm>
          <a:prstGeom prst="rect">
            <a:avLst/>
          </a:prstGeom>
        </p:spPr>
      </p:pic>
      <p:sp>
        <p:nvSpPr>
          <p:cNvPr id="27" name="Text 6"/>
          <p:cNvSpPr/>
          <p:nvPr/>
        </p:nvSpPr>
        <p:spPr>
          <a:xfrm>
            <a:off x="8590240" y="5269468"/>
            <a:ext cx="5509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3.82</a:t>
            </a:r>
            <a:endParaRPr lang="en-US" sz="2200" dirty="0"/>
          </a:p>
        </p:txBody>
      </p:sp>
      <p:sp>
        <p:nvSpPr>
          <p:cNvPr id="28" name="Text 7"/>
          <p:cNvSpPr/>
          <p:nvPr/>
        </p:nvSpPr>
        <p:spPr>
          <a:xfrm>
            <a:off x="6280190" y="578203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</a:t>
            </a:r>
            <a:endParaRPr lang="en-US" sz="2450" dirty="0"/>
          </a:p>
        </p:txBody>
      </p:sp>
      <p:pic>
        <p:nvPicPr>
          <p:cNvPr id="29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0190" y="6625590"/>
            <a:ext cx="382667" cy="340162"/>
          </a:xfrm>
          <a:prstGeom prst="rect">
            <a:avLst/>
          </a:prstGeom>
        </p:spPr>
      </p:pic>
      <p:pic>
        <p:nvPicPr>
          <p:cNvPr id="30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19530" y="6625590"/>
            <a:ext cx="382667" cy="340162"/>
          </a:xfrm>
          <a:prstGeom prst="rect">
            <a:avLst/>
          </a:prstGeom>
        </p:spPr>
      </p:pic>
      <p:pic>
        <p:nvPicPr>
          <p:cNvPr id="31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58871" y="6625590"/>
            <a:ext cx="382667" cy="340162"/>
          </a:xfrm>
          <a:prstGeom prst="rect">
            <a:avLst/>
          </a:prstGeom>
        </p:spPr>
      </p:pic>
      <p:pic>
        <p:nvPicPr>
          <p:cNvPr id="32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98212" y="6625590"/>
            <a:ext cx="382667" cy="340162"/>
          </a:xfrm>
          <a:prstGeom prst="rect">
            <a:avLst/>
          </a:prstGeom>
        </p:spPr>
      </p:pic>
      <p:pic>
        <p:nvPicPr>
          <p:cNvPr id="33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98212" y="6625590"/>
            <a:ext cx="382667" cy="340162"/>
          </a:xfrm>
          <a:prstGeom prst="rect">
            <a:avLst/>
          </a:prstGeom>
        </p:spPr>
      </p:pic>
      <p:pic>
        <p:nvPicPr>
          <p:cNvPr id="34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37552" y="6625590"/>
            <a:ext cx="382667" cy="340162"/>
          </a:xfrm>
          <a:prstGeom prst="rect">
            <a:avLst/>
          </a:prstGeom>
        </p:spPr>
      </p:pic>
      <p:sp>
        <p:nvSpPr>
          <p:cNvPr id="35" name="Text 8"/>
          <p:cNvSpPr/>
          <p:nvPr/>
        </p:nvSpPr>
        <p:spPr>
          <a:xfrm>
            <a:off x="8590240" y="6684526"/>
            <a:ext cx="5826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3.80</a:t>
            </a:r>
            <a:endParaRPr lang="en-US" sz="2200" dirty="0"/>
          </a:p>
        </p:txBody>
      </p:sp>
      <p:sp>
        <p:nvSpPr>
          <p:cNvPr id="36" name="Text 9"/>
          <p:cNvSpPr/>
          <p:nvPr/>
        </p:nvSpPr>
        <p:spPr>
          <a:xfrm>
            <a:off x="6280190" y="71970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Hats</a:t>
            </a:r>
            <a:endParaRPr lang="en-US" sz="2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9260"/>
            <a:ext cx="908399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&amp; Loyalty Analysis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04585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Segments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6626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3,116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047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701 customers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469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83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4585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Subscription Impact</a:t>
            </a:r>
            <a:endParaRPr lang="en-US" sz="2450" dirty="0"/>
          </a:p>
        </p:txBody>
      </p:sp>
      <p:sp>
        <p:nvSpPr>
          <p:cNvPr id="8" name="Shape 6"/>
          <p:cNvSpPr/>
          <p:nvPr/>
        </p:nvSpPr>
        <p:spPr>
          <a:xfrm>
            <a:off x="7599521" y="3690938"/>
            <a:ext cx="6244709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07141" y="3698557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834074" y="384226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952559" y="3842266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Spend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607141" y="4348877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834074" y="449258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952559" y="449258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07141" y="4999196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834074" y="514290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52559" y="514290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1674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Interestingly, non-subscribers show a slightly higher average spend per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17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Category Leaders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2250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purchased items within each major product category.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3093"/>
            <a:ext cx="6407944" cy="2083951"/>
          </a:xfrm>
          <a:prstGeom prst="roundRect">
            <a:avLst>
              <a:gd name="adj" fmla="val 45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873573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0D7F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27621" y="3039785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808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Accessories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051084" y="430684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 (171 orders)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843093"/>
            <a:ext cx="6408063" cy="2083951"/>
          </a:xfrm>
          <a:prstGeom prst="roundRect">
            <a:avLst>
              <a:gd name="adj" fmla="val 45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9027" y="2873573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0D7F4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2498" y="3039785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85842" y="378083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Clothing</a:t>
            </a:r>
            <a:endParaRPr lang="en-US" sz="2450" dirty="0"/>
          </a:p>
        </p:txBody>
      </p:sp>
      <p:sp>
        <p:nvSpPr>
          <p:cNvPr id="13" name="Text 9"/>
          <p:cNvSpPr/>
          <p:nvPr/>
        </p:nvSpPr>
        <p:spPr>
          <a:xfrm>
            <a:off x="7685842" y="430684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 &amp; Pants (171 orders)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153858"/>
            <a:ext cx="6407944" cy="2083951"/>
          </a:xfrm>
          <a:prstGeom prst="roundRect">
            <a:avLst>
              <a:gd name="adj" fmla="val 45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824270" y="5184338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0D7F4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621" y="5350550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51084" y="609159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Footwear</a:t>
            </a:r>
            <a:endParaRPr lang="en-US" sz="2450" dirty="0"/>
          </a:p>
        </p:txBody>
      </p:sp>
      <p:sp>
        <p:nvSpPr>
          <p:cNvPr id="18" name="Text 13"/>
          <p:cNvSpPr/>
          <p:nvPr/>
        </p:nvSpPr>
        <p:spPr>
          <a:xfrm>
            <a:off x="1051084" y="661761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(160 orders)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153858"/>
            <a:ext cx="6408063" cy="2083951"/>
          </a:xfrm>
          <a:prstGeom prst="roundRect">
            <a:avLst>
              <a:gd name="adj" fmla="val 45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59027" y="5184338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0D7F4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2498" y="5350550"/>
            <a:ext cx="340162" cy="34016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85842" y="609159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Outerwear</a:t>
            </a:r>
            <a:endParaRPr lang="en-US" sz="2450" dirty="0"/>
          </a:p>
        </p:txBody>
      </p:sp>
      <p:sp>
        <p:nvSpPr>
          <p:cNvPr id="23" name="Text 17"/>
          <p:cNvSpPr/>
          <p:nvPr/>
        </p:nvSpPr>
        <p:spPr>
          <a:xfrm>
            <a:off x="7685842" y="661761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Jacket (163 orders)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974" y="437555"/>
            <a:ext cx="4447342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by Age Group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56974" y="1302901"/>
            <a:ext cx="1351645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Spending is remarkably balanced across different life stages.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974" y="1736527"/>
            <a:ext cx="13516451" cy="737949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686169" y="9146500"/>
            <a:ext cx="159068" cy="159068"/>
          </a:xfrm>
          <a:prstGeom prst="roundRect">
            <a:avLst>
              <a:gd name="adj" fmla="val 11497"/>
            </a:avLst>
          </a:prstGeom>
          <a:solidFill>
            <a:srgbClr val="1D113C"/>
          </a:solidFill>
          <a:ln/>
        </p:spPr>
      </p:sp>
      <p:sp>
        <p:nvSpPr>
          <p:cNvPr id="6" name="Text 3"/>
          <p:cNvSpPr/>
          <p:nvPr/>
        </p:nvSpPr>
        <p:spPr>
          <a:xfrm>
            <a:off x="2906197" y="9146500"/>
            <a:ext cx="915591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017294" y="9146500"/>
            <a:ext cx="159068" cy="159068"/>
          </a:xfrm>
          <a:prstGeom prst="roundRect">
            <a:avLst>
              <a:gd name="adj" fmla="val 11497"/>
            </a:avLst>
          </a:prstGeom>
          <a:solidFill>
            <a:srgbClr val="422586"/>
          </a:solidFill>
          <a:ln/>
        </p:spPr>
      </p:sp>
      <p:sp>
        <p:nvSpPr>
          <p:cNvPr id="8" name="Text 5"/>
          <p:cNvSpPr/>
          <p:nvPr/>
        </p:nvSpPr>
        <p:spPr>
          <a:xfrm>
            <a:off x="5237321" y="9146500"/>
            <a:ext cx="958453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8716685" y="9146500"/>
            <a:ext cx="159068" cy="159068"/>
          </a:xfrm>
          <a:prstGeom prst="roundRect">
            <a:avLst>
              <a:gd name="adj" fmla="val 11497"/>
            </a:avLst>
          </a:prstGeom>
          <a:solidFill>
            <a:srgbClr val="683FCA"/>
          </a:solidFill>
          <a:ln/>
        </p:spPr>
      </p:sp>
      <p:sp>
        <p:nvSpPr>
          <p:cNvPr id="10" name="Text 7"/>
          <p:cNvSpPr/>
          <p:nvPr/>
        </p:nvSpPr>
        <p:spPr>
          <a:xfrm>
            <a:off x="8936712" y="9146500"/>
            <a:ext cx="394097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10808613" y="9146500"/>
            <a:ext cx="159068" cy="159068"/>
          </a:xfrm>
          <a:prstGeom prst="roundRect">
            <a:avLst>
              <a:gd name="adj" fmla="val 11497"/>
            </a:avLst>
          </a:prstGeom>
          <a:solidFill>
            <a:srgbClr val="A289DF"/>
          </a:solidFill>
          <a:ln/>
        </p:spPr>
      </p:sp>
      <p:sp>
        <p:nvSpPr>
          <p:cNvPr id="12" name="Text 9"/>
          <p:cNvSpPr/>
          <p:nvPr/>
        </p:nvSpPr>
        <p:spPr>
          <a:xfrm>
            <a:off x="11028640" y="9146500"/>
            <a:ext cx="482679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007" y="1673900"/>
            <a:ext cx="8576786" cy="48816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59004"/>
            <a:ext cx="38988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Dashboard Overview</a:t>
            </a:r>
            <a:endParaRPr lang="en-US" sz="4900" dirty="0"/>
          </a:p>
        </p:txBody>
      </p:sp>
      <p:sp>
        <p:nvSpPr>
          <p:cNvPr id="5" name="Text 1"/>
          <p:cNvSpPr/>
          <p:nvPr/>
        </p:nvSpPr>
        <p:spPr>
          <a:xfrm>
            <a:off x="793790" y="423803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Power BI view showing sales trends and demographic distributions.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58188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provides real-time filtering by season, category, and location.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2025-12-25T09:44:56Z</dcterms:created>
  <dcterms:modified xsi:type="dcterms:W3CDTF">2025-12-25T09:44:56Z</dcterms:modified>
</cp:coreProperties>
</file>